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jZu2SSgkF4+6fUTx9G8BVa8g7R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bold.fntdata"/><Relationship Id="rId6" Type="http://schemas.openxmlformats.org/officeDocument/2006/relationships/slide" Target="slides/slide2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a8e9074a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5a8e9074a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25a8e9074a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a85cad99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25a85cad99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a6ab1201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22a6ab1201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22a6ab1201f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a85cad990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5a85cad990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25a85cad990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d7343337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8d7343337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28d7343337e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6484d57a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e6484d57a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1e6484d57a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7e0aa415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37e0aa415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37e0aa415f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1" Type="http://schemas.openxmlformats.org/officeDocument/2006/relationships/image" Target="../media/image18.png"/><Relationship Id="rId10" Type="http://schemas.openxmlformats.org/officeDocument/2006/relationships/image" Target="../media/image12.png"/><Relationship Id="rId12" Type="http://schemas.openxmlformats.org/officeDocument/2006/relationships/image" Target="../media/image19.png"/><Relationship Id="rId9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900853" y="6149299"/>
            <a:ext cx="1922317" cy="34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</a:t>
            </a: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23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15415" y="6149298"/>
            <a:ext cx="2756397" cy="34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C/Sadsad &amp; C/Arias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356791" y="1945505"/>
            <a:ext cx="7237749" cy="100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NSOP 2023 IPR #</a:t>
            </a:r>
            <a:r>
              <a:rPr b="1" lang="en-US" sz="48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a8e9074a3_1_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5a8e9074a3_1_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5a8e9074a3_1_0"/>
          <p:cNvSpPr/>
          <p:nvPr/>
        </p:nvSpPr>
        <p:spPr>
          <a:xfrm>
            <a:off x="180895" y="1385676"/>
            <a:ext cx="72399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25a8e9074a3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5a8e9074a3_1_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25a8e9074a3_1_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5a8e9074a3_1_0"/>
          <p:cNvSpPr txBox="1"/>
          <p:nvPr/>
        </p:nvSpPr>
        <p:spPr>
          <a:xfrm>
            <a:off x="2145851" y="306939"/>
            <a:ext cx="785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Finalized NSOP 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5a8e9074a3_1_0"/>
          <p:cNvSpPr/>
          <p:nvPr/>
        </p:nvSpPr>
        <p:spPr>
          <a:xfrm>
            <a:off x="180900" y="1305663"/>
            <a:ext cx="11545200" cy="5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5a8e9074a3_1_0"/>
          <p:cNvSpPr/>
          <p:nvPr/>
        </p:nvSpPr>
        <p:spPr>
          <a:xfrm>
            <a:off x="180900" y="1385675"/>
            <a:ext cx="9975600" cy="49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Lunch at Sombrilla: 12:20 - 12:50 (30 min)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Lunch provided by Booster Club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Volunteers will ensure food/drinks are ready upon cadet arrival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Group Rotations:  13:00 - 13:45 , 13:55 - 14:40, 14:50 - 15:35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Golf/Hotel: Sport Physical/GLP → LRS → Campus Tour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India/Juliette: LRS → Campus Tour → Sport Physical/GLP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Kilo/Lima: Campus Tour → Sport Physical/GLP → LRS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Finale (15:45 - 16:00)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-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All rotations return to the Main Building, final words will be shared and new cadets will be dismissed.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Back-Up Physical Time/ Clean Up (16:00 - 16:30)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Recruits who haven’t completed their sports physical will have a 30 min towards the end of NSOP. Time will also be utilized for clean-up.</a:t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0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0"/>
          <p:cNvSpPr/>
          <p:nvPr/>
        </p:nvSpPr>
        <p:spPr>
          <a:xfrm>
            <a:off x="948850" y="1671749"/>
            <a:ext cx="10689900" cy="3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Completed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Drafts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Designated Rooms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Projected Task Dates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Rough Draft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/>
          <p:nvPr>
            <p:ph type="ctrTitle"/>
          </p:nvPr>
        </p:nvSpPr>
        <p:spPr>
          <a:xfrm>
            <a:off x="1899137" y="2191324"/>
            <a:ext cx="86750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56" name="Google Shape;256;p11"/>
          <p:cNvSpPr/>
          <p:nvPr/>
        </p:nvSpPr>
        <p:spPr>
          <a:xfrm rot="5400000">
            <a:off x="-126" y="3316222"/>
            <a:ext cx="3067431" cy="13780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200722" y="223024"/>
            <a:ext cx="11790556" cy="6411952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a85cad990_0_0"/>
          <p:cNvSpPr/>
          <p:nvPr/>
        </p:nvSpPr>
        <p:spPr>
          <a:xfrm flipH="1" rot="10800000">
            <a:off x="1385027" y="5312605"/>
            <a:ext cx="9465600" cy="127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5a85cad990_0_0"/>
          <p:cNvSpPr/>
          <p:nvPr/>
        </p:nvSpPr>
        <p:spPr>
          <a:xfrm>
            <a:off x="228600" y="266700"/>
            <a:ext cx="11715900" cy="63057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5a85cad990_0_0"/>
          <p:cNvSpPr txBox="1"/>
          <p:nvPr/>
        </p:nvSpPr>
        <p:spPr>
          <a:xfrm>
            <a:off x="1728476" y="5491913"/>
            <a:ext cx="912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5a85cad990_0_0"/>
          <p:cNvSpPr txBox="1"/>
          <p:nvPr/>
        </p:nvSpPr>
        <p:spPr>
          <a:xfrm>
            <a:off x="2722309" y="4352080"/>
            <a:ext cx="6791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g25a85cad99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027" y="425161"/>
            <a:ext cx="9356726" cy="37551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/>
          <p:nvPr/>
        </p:nvSpPr>
        <p:spPr>
          <a:xfrm>
            <a:off x="948850" y="1671749"/>
            <a:ext cx="10689900" cy="3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Completed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Drafts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Designated Rooms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Projected Task Dates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Rotations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lang="en-US" sz="2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Finalized NSOP Plan</a:t>
            </a:r>
            <a:endParaRPr b="1" i="0" sz="24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400"/>
              <a:buFont typeface="Helvetica Neue"/>
              <a:buChar char="•"/>
            </a:pPr>
            <a:r>
              <a:rPr b="1" i="0" lang="en-US" sz="2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a6ab1201f_0_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22a6ab1201f_0_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22a6ab1201f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2a6ab1201f_0_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22a6ab1201f_0_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2a6ab1201f_0_2"/>
          <p:cNvSpPr txBox="1"/>
          <p:nvPr/>
        </p:nvSpPr>
        <p:spPr>
          <a:xfrm>
            <a:off x="2285772" y="296442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2a6ab1201f_0_2"/>
          <p:cNvSpPr/>
          <p:nvPr/>
        </p:nvSpPr>
        <p:spPr>
          <a:xfrm>
            <a:off x="180900" y="1374276"/>
            <a:ext cx="5575500" cy="50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Updated Cadet Check-In Spreadsheet and Flight Roster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lang="en-US" sz="1700">
                <a:solidFill>
                  <a:srgbClr val="1D2260"/>
                </a:solidFill>
              </a:rPr>
              <a:t>116 Recruits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lang="en-US" sz="1700">
                <a:solidFill>
                  <a:srgbClr val="1D2260"/>
                </a:solidFill>
              </a:rPr>
              <a:t>19</a:t>
            </a: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700">
                <a:solidFill>
                  <a:srgbClr val="1D2260"/>
                </a:solidFill>
              </a:rPr>
              <a:t>20</a:t>
            </a: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Cadets per Flight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Nurse Availability (1 of 2)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Katelynn Gutz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lang="en-US" sz="1700">
                <a:solidFill>
                  <a:srgbClr val="1D2260"/>
                </a:solidFill>
              </a:rPr>
              <a:t>Followed up with Organizations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Designated Rooms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lang="en-US" sz="1700">
                <a:solidFill>
                  <a:srgbClr val="1D2260"/>
                </a:solidFill>
              </a:rPr>
              <a:t>Finalized Volunteer Positions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lang="en-US" sz="1700">
                <a:solidFill>
                  <a:srgbClr val="1D2260"/>
                </a:solidFill>
              </a:rPr>
              <a:t>Finalized</a:t>
            </a: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NSOP Plan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Two Hour Adjustment for NCO’s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Sickle Cell Video Removed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45 min Adjustment for Stations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Char char="-"/>
            </a:pPr>
            <a:r>
              <a:rPr lang="en-US" sz="1700">
                <a:solidFill>
                  <a:srgbClr val="1D2260"/>
                </a:solidFill>
              </a:rPr>
              <a:t>Added 30 min period for Nurses</a:t>
            </a:r>
            <a:endParaRPr sz="17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2a6ab1201f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250" y="1515276"/>
            <a:ext cx="3853947" cy="470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a85cad990_0_83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5a85cad990_0_83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5a85cad990_0_83"/>
          <p:cNvSpPr/>
          <p:nvPr/>
        </p:nvSpPr>
        <p:spPr>
          <a:xfrm>
            <a:off x="180899" y="1385675"/>
            <a:ext cx="53628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25a85cad990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5a85cad990_0_83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25a85cad990_0_83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5a85cad990_0_83"/>
          <p:cNvSpPr txBox="1"/>
          <p:nvPr/>
        </p:nvSpPr>
        <p:spPr>
          <a:xfrm>
            <a:off x="2285772" y="296442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 Drafts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5a85cad990_0_83"/>
          <p:cNvSpPr/>
          <p:nvPr/>
        </p:nvSpPr>
        <p:spPr>
          <a:xfrm>
            <a:off x="180900" y="1385675"/>
            <a:ext cx="5056800" cy="49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rgbClr val="1D2260"/>
                </a:solidFill>
              </a:rPr>
              <a:t>1</a:t>
            </a: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Aug 23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Week One Overview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Week One Uniform Wear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>
                <a:solidFill>
                  <a:srgbClr val="1D2260"/>
                </a:solidFill>
              </a:rPr>
              <a:t>4</a:t>
            </a: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Aug 23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Full Email Summary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1D2260"/>
                </a:solidFill>
              </a:rPr>
              <a:t>Emails Sent</a:t>
            </a:r>
            <a:endParaRPr sz="2000">
              <a:solidFill>
                <a:srgbClr val="1D2260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Char char="-"/>
            </a:pPr>
            <a:r>
              <a:rPr lang="en-US" sz="2000">
                <a:solidFill>
                  <a:srgbClr val="1D2260"/>
                </a:solidFill>
              </a:rPr>
              <a:t>Check-in Survey</a:t>
            </a:r>
            <a:endParaRPr sz="2000">
              <a:solidFill>
                <a:srgbClr val="1D2260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Char char="-"/>
            </a:pPr>
            <a:r>
              <a:rPr lang="en-US" sz="2000">
                <a:solidFill>
                  <a:srgbClr val="1D2260"/>
                </a:solidFill>
              </a:rPr>
              <a:t>NSOP Required Items</a:t>
            </a:r>
            <a:endParaRPr sz="2000">
              <a:solidFill>
                <a:srgbClr val="1D2260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Char char="-"/>
            </a:pPr>
            <a:r>
              <a:rPr lang="en-US" sz="2000">
                <a:solidFill>
                  <a:srgbClr val="1D2260"/>
                </a:solidFill>
              </a:rPr>
              <a:t>NSOP Parking/UOD</a:t>
            </a:r>
            <a:endParaRPr sz="2000">
              <a:solidFill>
                <a:srgbClr val="1D2260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Nurse Availability/Instruction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Pre-NSOP Paperwork </a:t>
            </a:r>
            <a:r>
              <a:rPr lang="en-US" sz="2000">
                <a:solidFill>
                  <a:srgbClr val="1D2260"/>
                </a:solidFill>
              </a:rPr>
              <a:t>Opportunity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Sport Physical Options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25a85cad990_0_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21525" y="1508175"/>
            <a:ext cx="2321386" cy="22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5a85cad990_0_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4951" y="1515300"/>
            <a:ext cx="2989649" cy="223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5a85cad990_0_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4674" y="3900676"/>
            <a:ext cx="3450792" cy="2320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180900" y="1469125"/>
            <a:ext cx="7239900" cy="17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/>
          <p:nvPr/>
        </p:nvSpPr>
        <p:spPr>
          <a:xfrm>
            <a:off x="2285772" y="296442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180900" y="1385675"/>
            <a:ext cx="6383400" cy="47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●"/>
            </a:pPr>
            <a:r>
              <a:rPr lang="en-US" sz="2300">
                <a:solidFill>
                  <a:srgbClr val="1D2260"/>
                </a:solidFill>
              </a:rPr>
              <a:t>45</a:t>
            </a: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 Volunteers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Volunteer Leads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Height/Weight: C/Choi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Check-in: C</a:t>
            </a:r>
            <a:r>
              <a:rPr lang="en-US" sz="2300">
                <a:solidFill>
                  <a:srgbClr val="1D2260"/>
                </a:solidFill>
              </a:rPr>
              <a:t>/Finley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Runner: C/Atkinson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NCO Helpers: C/Dzogbenuku, C/Fresquez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Tour Guides: C/</a:t>
            </a:r>
            <a:r>
              <a:rPr lang="en-US" sz="2300">
                <a:solidFill>
                  <a:srgbClr val="1D2260"/>
                </a:solidFill>
              </a:rPr>
              <a:t>Rosner</a:t>
            </a: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, C/Irizarry, C/Scott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Physicals: C/Lane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Hallway Guide: C/Pacheco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300"/>
              <a:buFont typeface="Arial"/>
              <a:buChar char="-"/>
            </a:pPr>
            <a:r>
              <a:rPr b="0" i="0" lang="en-US" sz="23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Public Affairs: C/Rodriguez,</a:t>
            </a:r>
            <a:r>
              <a:rPr lang="en-US" sz="2300">
                <a:solidFill>
                  <a:srgbClr val="1D2260"/>
                </a:solidFill>
              </a:rPr>
              <a:t> F</a:t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3200" y="1515216"/>
            <a:ext cx="3725849" cy="4709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d7343337e_0_1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8d7343337e_0_1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28d7343337e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8d7343337e_0_18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28d7343337e_0_1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8d7343337e_0_18"/>
          <p:cNvSpPr txBox="1"/>
          <p:nvPr/>
        </p:nvSpPr>
        <p:spPr>
          <a:xfrm>
            <a:off x="2285772" y="296442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Designated Rooms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28d7343337e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8437" y="1523228"/>
            <a:ext cx="2120100" cy="282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8d7343337e_0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1938" y="1516363"/>
            <a:ext cx="2120100" cy="2839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8d7343337e_0_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650" y="1513775"/>
            <a:ext cx="2120099" cy="281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8d7343337e_0_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52638" y="1518475"/>
            <a:ext cx="2120099" cy="282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8d7343337e_0_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28474" y="4507789"/>
            <a:ext cx="2427175" cy="182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8d7343337e_0_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23275" y="1506075"/>
            <a:ext cx="2120100" cy="28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8d7343337e_0_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89675" y="4509561"/>
            <a:ext cx="2427176" cy="180910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8d7343337e_0_18"/>
          <p:cNvSpPr txBox="1"/>
          <p:nvPr/>
        </p:nvSpPr>
        <p:spPr>
          <a:xfrm>
            <a:off x="457825" y="3762800"/>
            <a:ext cx="16782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1.126: Waiting Room/GLP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8d7343337e_0_18"/>
          <p:cNvSpPr txBox="1"/>
          <p:nvPr/>
        </p:nvSpPr>
        <p:spPr>
          <a:xfrm>
            <a:off x="5140475" y="3815600"/>
            <a:ext cx="15999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1.122: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Sport Physical 1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8d7343337e_0_18"/>
          <p:cNvSpPr txBox="1"/>
          <p:nvPr/>
        </p:nvSpPr>
        <p:spPr>
          <a:xfrm>
            <a:off x="2724213" y="3815600"/>
            <a:ext cx="1536000" cy="41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1.124:LRS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8d7343337e_0_18"/>
          <p:cNvSpPr txBox="1"/>
          <p:nvPr/>
        </p:nvSpPr>
        <p:spPr>
          <a:xfrm>
            <a:off x="7672825" y="3815604"/>
            <a:ext cx="15360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1.120: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Sport Physical 2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8d7343337e_0_18"/>
          <p:cNvSpPr txBox="1"/>
          <p:nvPr/>
        </p:nvSpPr>
        <p:spPr>
          <a:xfrm>
            <a:off x="10115350" y="3664875"/>
            <a:ext cx="1536000" cy="58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0.106: Left Side Auditorium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8d7343337e_0_18"/>
          <p:cNvSpPr txBox="1"/>
          <p:nvPr/>
        </p:nvSpPr>
        <p:spPr>
          <a:xfrm>
            <a:off x="5124013" y="5695800"/>
            <a:ext cx="1536000" cy="58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Room 0.104: Right Side auditorium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8d7343337e_0_18"/>
          <p:cNvSpPr txBox="1"/>
          <p:nvPr/>
        </p:nvSpPr>
        <p:spPr>
          <a:xfrm>
            <a:off x="2635263" y="5782188"/>
            <a:ext cx="1536000" cy="41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 Building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28d7343337e_0_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67275" y="4510588"/>
            <a:ext cx="2427174" cy="180388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8d7343337e_0_18"/>
          <p:cNvSpPr txBox="1"/>
          <p:nvPr/>
        </p:nvSpPr>
        <p:spPr>
          <a:xfrm>
            <a:off x="7357063" y="5782200"/>
            <a:ext cx="2247600" cy="5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Hallway: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Height/Weight and Check-in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6484d57a5_0_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e6484d57a5_0_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e6484d57a5_0_0"/>
          <p:cNvSpPr/>
          <p:nvPr/>
        </p:nvSpPr>
        <p:spPr>
          <a:xfrm>
            <a:off x="180895" y="1385676"/>
            <a:ext cx="72399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1e6484d57a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e6484d57a5_0_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g1e6484d57a5_0_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e6484d57a5_0_0"/>
          <p:cNvSpPr txBox="1"/>
          <p:nvPr/>
        </p:nvSpPr>
        <p:spPr>
          <a:xfrm>
            <a:off x="2285772" y="296442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Projected Task Dates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e6484d57a5_0_0"/>
          <p:cNvSpPr/>
          <p:nvPr/>
        </p:nvSpPr>
        <p:spPr>
          <a:xfrm>
            <a:off x="180897" y="1579438"/>
            <a:ext cx="5354700" cy="4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1D2260"/>
                </a:solidFill>
              </a:rPr>
              <a:t>Zoom Overview/Walkthrough Video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August </a:t>
            </a:r>
            <a:r>
              <a:rPr lang="en-US" sz="2000">
                <a:solidFill>
                  <a:srgbClr val="1D2260"/>
                </a:solidFill>
              </a:rPr>
              <a:t>14</a:t>
            </a:r>
            <a:endParaRPr sz="20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D2260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Char char="●"/>
            </a:pPr>
            <a:r>
              <a:rPr lang="en-US" sz="2000">
                <a:solidFill>
                  <a:srgbClr val="1D2260"/>
                </a:solidFill>
              </a:rPr>
              <a:t>Campus Tour Map</a:t>
            </a:r>
            <a:endParaRPr sz="2000">
              <a:solidFill>
                <a:srgbClr val="1D2260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Char char="-"/>
            </a:pPr>
            <a:r>
              <a:rPr lang="en-US" sz="2000">
                <a:solidFill>
                  <a:srgbClr val="1D2260"/>
                </a:solidFill>
              </a:rPr>
              <a:t>August 14</a:t>
            </a:r>
            <a:endParaRPr sz="2000">
              <a:solidFill>
                <a:srgbClr val="1D22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Next IPR Meetings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August 16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Dry Run Date/Time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Aug 16, Wed at 1100 - 1200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NSOP Date/Time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August 18, Fri at 0645 - 1630</a:t>
            </a:r>
            <a:endParaRPr b="0" i="0" sz="20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1e6484d57a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7095" y="2400526"/>
            <a:ext cx="4466406" cy="238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7e0aa415f_0_2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37e0aa415f_0_2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37e0aa415f_0_2"/>
          <p:cNvSpPr/>
          <p:nvPr/>
        </p:nvSpPr>
        <p:spPr>
          <a:xfrm>
            <a:off x="180899" y="1385675"/>
            <a:ext cx="53628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237e0aa415f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37e0aa415f_0_2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237e0aa415f_0_2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37e0aa415f_0_2"/>
          <p:cNvSpPr txBox="1"/>
          <p:nvPr/>
        </p:nvSpPr>
        <p:spPr>
          <a:xfrm>
            <a:off x="2285772" y="296442"/>
            <a:ext cx="7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37e0aa415f_0_2"/>
          <p:cNvSpPr/>
          <p:nvPr/>
        </p:nvSpPr>
        <p:spPr>
          <a:xfrm>
            <a:off x="140550" y="3254663"/>
            <a:ext cx="3668700" cy="3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Golf/Hotel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1D2260"/>
                </a:solidFill>
              </a:rPr>
              <a:t>Lead: C/Rosner</a:t>
            </a:r>
            <a:endParaRPr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(Station 1,2,3)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1: 1300-1345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Sport Physical/GLP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2: 1355-1440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LRS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3: 1450-1535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Campus Tour/Q&amp;A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37e0aa415f_0_2"/>
          <p:cNvSpPr/>
          <p:nvPr/>
        </p:nvSpPr>
        <p:spPr>
          <a:xfrm>
            <a:off x="506475" y="1362863"/>
            <a:ext cx="110961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Group Rotations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Station 1: Sport Physical/GLP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Station 2: LRS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Station 3: Campus Tour/Q&amp;A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237e0aa415f_0_2"/>
          <p:cNvSpPr/>
          <p:nvPr/>
        </p:nvSpPr>
        <p:spPr>
          <a:xfrm>
            <a:off x="4220175" y="3196575"/>
            <a:ext cx="3668700" cy="3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India/Juliette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1D2260"/>
                </a:solidFill>
              </a:rPr>
              <a:t>Lead: C/Irizarry</a:t>
            </a:r>
            <a:endParaRPr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(Station 2,3,1)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1: 1300-1345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LRS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2: 1355-1440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Campus Tour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3: 1450-1535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Sport Physical/GLP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37e0aa415f_0_2"/>
          <p:cNvSpPr/>
          <p:nvPr/>
        </p:nvSpPr>
        <p:spPr>
          <a:xfrm>
            <a:off x="8299800" y="3196588"/>
            <a:ext cx="3668700" cy="3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Kilo/Lima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1D2260"/>
                </a:solidFill>
              </a:rPr>
              <a:t>Lead: C/Scott</a:t>
            </a:r>
            <a:endParaRPr>
              <a:solidFill>
                <a:srgbClr val="1D226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(Station 3,1,2)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1: 1300-1345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Campus Tour/Q&amp;A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2: 1355-1440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Sport Physical/GLP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Rotation 3: 1450-1535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LRS</a:t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180895" y="1385676"/>
            <a:ext cx="72399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9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/>
          <p:nvPr/>
        </p:nvSpPr>
        <p:spPr>
          <a:xfrm>
            <a:off x="2145851" y="306939"/>
            <a:ext cx="785768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Finalized NSOP 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180900" y="1305663"/>
            <a:ext cx="11545200" cy="5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180900" y="1385675"/>
            <a:ext cx="11545200" cy="49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Entrance: 06:45 - 07:45 (1 hour)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Volunteer arrival, expectations, equipment/room setup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Arrival of Cadets: 08:00 - 09:00 (1hour, will start upon first cadet arrival)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Height and Weight → Check-in table → Left side Auditorium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Cadets with all documents/physical will receive No Wristband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Cadets without proper documentation will receive a Red Wristband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Cadets without a sport physical will receive a Blue Wristband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NCO Time: 9:10-11:10 (2 Hours)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Red Wristbands will stay in the Left Side Auditorium with SSgt Barnes to complete Paperwork.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Those without wristbands will proceed with SSgt Taylor to upload paperwork into WINGS and go from applicant to an active cadet. 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Right side Auditorium: 11:20-12:10 (1hour, 10 min)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Flight Arrangements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Briefings: Col Cyrus Briefing, Wingstaff Intro, Group Organization, Uniform wear and Expectations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Arial"/>
              <a:buChar char="-"/>
            </a:pPr>
            <a:r>
              <a:rPr b="0" i="0" lang="en-US" sz="1700" u="none" cap="none" strike="noStrike">
                <a:solidFill>
                  <a:srgbClr val="1D2260"/>
                </a:solidFill>
                <a:latin typeface="Arial"/>
                <a:ea typeface="Arial"/>
                <a:cs typeface="Arial"/>
                <a:sym typeface="Arial"/>
              </a:rPr>
              <a:t>Question and Answers</a:t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D22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2019-08-27T17:54:55Z</dcterms:created>
  <dc:creator>Brian Rendell</dc:creator>
</cp:coreProperties>
</file>